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notesSlide6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87.png" ContentType="image/png"/>
  <Override PartName="/ppt/media/image6.png" ContentType="image/png"/>
  <Override PartName="/ppt/media/image8.jpeg" ContentType="image/jpeg"/>
  <Override PartName="/ppt/media/image11.png" ContentType="image/png"/>
  <Override PartName="/ppt/media/image35.png" ContentType="image/png"/>
  <Override PartName="/ppt/media/image62.jpeg" ContentType="image/jpe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3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49ADF6F-D340-4B07-8380-EF4EB5AF118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profile of counts is a linear mixture of universal profiles known as signatures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weights are also known as exposures, because they represent the expected no. mutations attributable to signature.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Profiles are our fundamental object of study.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But MLEs can be misleading, particularly with sparse data.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are some sensible choices to moderate (regularize) the estimation: Dirichlet prior.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685800" y="439200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Analogy between Dirichlet and distribution over the space of ways to break a stick.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Imagine sample N has few mutations (in particular a lot of zeros) but we still want to carry out inference of some kind on its mutation rate.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By fitting we can provide a plausible decomposition of the sparse set, which leads to well defined frequencies for each context.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480" cy="342360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52844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Flat mutation rate: 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Take the mutation burden observed in a sample and “spread” it across possible mutations proportionally to the conditional probabilities.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Given regions we can then compare expected exposure with observed exposure. Exon-vs-Intron mutation rate.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Locally flat, neutral mutation rate: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Compute expected silent burden across the canonical transcriptome and extrapolate mutation rates (ENCODE covariates, dNdScv).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Formally, expression of the error and underlying assumptions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86160" y="4343760"/>
            <a:ext cx="5482080" cy="41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the mutation rate?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can reason in terms of the mutation rate without knowing it exactly.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mutation rate depends on: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accumulated exposure to mutagenic process (time and intensity of mutagen)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dynamics of genetic damage accumulation and repair activity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number of divisions of the cell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a flat mutation rate model all this should be contained in a constant K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 ACA&gt;T at site1 or ACC&gt;T at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experiment, a mutation in site1 or in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Clumping is inherent to randomness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Sometimes we need to statistically assess mutational clumps aka “clusters”, i.e. how likely it is to bring them about just by chance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Would the distribution of mutations be the same if randomly re-drawing the same number of mutations?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need to do so consistently with mutational profiles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idea can be extended to other forms of enrichment: functional scores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ref, flanking and alt bases are determinants of the mutation rate.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Mutational processes encoded as signatures all share one important fundamental property: 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r>
              <a:rPr b="0" lang="en-US" sz="2000" spc="-1" strike="noStrike">
                <a:latin typeface="Arial"/>
              </a:rPr>
              <a:t>the mutation rates for each channel keep proportional, regardless of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480" cy="342360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81176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Mutations can be broken down: virtual fractions of mutation reflecting the chances that this mutation has been originated by a given mutational process.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Specific for each sample and context.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Total exposure of a signature in a given region can be computed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Mean risk coming from a specific exposure is computed by spreading a unit burden and  comparing region vs environment.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Unit risk attributable to a mutational process can be converted to effective risk is multiplied by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examples of exogenous factors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genotoxic poisoning by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acrylamide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aristolochic acids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560" cy="3424680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686160" y="4343760"/>
            <a:ext cx="548208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480" cy="342360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24512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Cosine similarity (geometric)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Relative entropy (how to interpret the order of magnitude)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These are pointwise comparisons, but it may also be useful to think about a random signature profile generating process and compute p-values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Such random generating processes can be e.g.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based on rearrangements or based on distributions (Dirichlet)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76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Somatic mutations (variants) reflect the history of each cell downstream from germline.</a:t>
            </a:r>
            <a:endParaRPr b="0" lang="en-US" sz="24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Clonal expansion (e.g. tumours) provides us a faithful snapshot of the mutational status of the founder cell(s).</a:t>
            </a: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480" cy="342360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480" cy="342360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8840" cy="529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8840" cy="529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840" cy="1141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loizoulab.org/research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doi.org/10.1101/190330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93800" y="2377440"/>
            <a:ext cx="11182320" cy="23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ISMB 2020 Tutorial: 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Mutational Signature Analysis</a:t>
            </a:r>
            <a:br/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 Themes and Tactics in</a:t>
            </a:r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Genomic Landscape Analyses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Ferran Muiños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600" spc="-1" strike="noStrike">
                <a:solidFill>
                  <a:srgbClr val="0066b3"/>
                </a:solidFill>
                <a:latin typeface="Calibri Light"/>
                <a:ea typeface="DejaVu Sans"/>
              </a:rPr>
              <a:t>ferran.muinos@irbbarcelona.org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3" name="Picture 22" descr=""/>
          <p:cNvPicPr/>
          <p:nvPr/>
        </p:nvPicPr>
        <p:blipFill>
          <a:blip r:embed="rId1"/>
          <a:stretch/>
        </p:blipFill>
        <p:spPr>
          <a:xfrm>
            <a:off x="5386680" y="4961160"/>
            <a:ext cx="2241360" cy="138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13840" y="26067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1. from frequencies to probabilities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Count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03480" y="2061360"/>
            <a:ext cx="6042600" cy="329184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1338560" y="6397560"/>
            <a:ext cx="61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7040880" y="1554480"/>
            <a:ext cx="5096880" cy="434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22960" y="18288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Deconstruction and fitting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85600" y="1529640"/>
            <a:ext cx="9980280" cy="494172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11247120" y="6397560"/>
            <a:ext cx="7070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Observed frequencies are not the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true underlying probabilities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915480" y="2166480"/>
            <a:ext cx="10510200" cy="41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Multinomial model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 rot="23400">
            <a:off x="1607040" y="2956320"/>
            <a:ext cx="9138240" cy="3137400"/>
          </a:xfrm>
          <a:prstGeom prst="rect">
            <a:avLst/>
          </a:prstGeom>
          <a:ln w="38160"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1338560" y="6397560"/>
            <a:ext cx="61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46080" y="77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 with MLE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74320" y="2437920"/>
            <a:ext cx="5576040" cy="27295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400800" y="3714120"/>
            <a:ext cx="5539320" cy="28360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6358320" y="1371600"/>
            <a:ext cx="5527080" cy="207396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11338560" y="6397560"/>
            <a:ext cx="61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46080" y="77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low 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71480" y="213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Maximum Likelihood Estimation (MLE) is a reasonable choice when high counts...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but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sometimes we get low counts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and we still want to say something about context probability at sequencing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what to do?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1338560" y="6397560"/>
            <a:ext cx="61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822960" y="221040"/>
            <a:ext cx="13714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371600" y="1770480"/>
            <a:ext cx="9618120" cy="468972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11247120" y="6397560"/>
            <a:ext cx="7070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-199440" y="149040"/>
            <a:ext cx="1307412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987480" y="177624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Dirichlet distributions can be thought of as one particularly simple family of distributions of multinomial distributions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282400" y="2840040"/>
            <a:ext cx="8048880" cy="383364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11247120" y="6397560"/>
            <a:ext cx="7070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463040" y="2155680"/>
            <a:ext cx="9598680" cy="430488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11338560" y="6397560"/>
            <a:ext cx="61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Dirichlet distribution on 2-simplex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65760" y="3146760"/>
            <a:ext cx="2584440" cy="198612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11338560" y="6397560"/>
            <a:ext cx="615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932440" y="1568160"/>
            <a:ext cx="2823120" cy="20084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3017520" y="4145040"/>
            <a:ext cx="3027600" cy="215388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3200400" y="1628280"/>
            <a:ext cx="2742840" cy="19512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8461080" y="4094640"/>
            <a:ext cx="3132000" cy="22280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8596080" y="1568160"/>
            <a:ext cx="2827080" cy="201132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5775480" y="4135320"/>
            <a:ext cx="3074400" cy="218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005840" y="26067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0. 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152144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-91440" y="257040"/>
            <a:ext cx="1261692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80480" y="1830960"/>
            <a:ext cx="10694880" cy="383688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1338560" y="639756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504720" y="1521360"/>
            <a:ext cx="5802120" cy="24336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-91440" y="41040"/>
            <a:ext cx="1261692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86400" y="3749040"/>
            <a:ext cx="6401880" cy="287496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8080" y="18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951480" y="2418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005480" y="1828800"/>
            <a:ext cx="9506880" cy="475164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4350240" y="3951360"/>
            <a:ext cx="7403400" cy="1276920"/>
          </a:xfrm>
          <a:prstGeom prst="ellipse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8080" y="18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51480" y="2418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645920" y="1775520"/>
            <a:ext cx="9218880" cy="462384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note on probability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 discussing probabilities, it is often a waste of time not to have a concrete underlying random experiment in mind.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06200" y="260712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2. site specific mutation rate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401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do those frequencies and probabilities mean?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275480" y="231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two main “forces“ that shape the frequencies observed in our sequencing experiment: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1)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site-by-site mutation rate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2) [trinucleotide]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content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of the region sequenced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correct for the content, what are we left with?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Whole genome and exome: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trinucleotide content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126480" y="2344320"/>
            <a:ext cx="5083200" cy="35046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853920" y="2377440"/>
            <a:ext cx="4720680" cy="350460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38080" y="18288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Flat model of site-by-site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76680" y="1645920"/>
            <a:ext cx="8362080" cy="483552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13968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997200" y="1688400"/>
            <a:ext cx="4934520" cy="20714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97200" y="3791520"/>
            <a:ext cx="4992480" cy="28803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6238800" y="1383120"/>
            <a:ext cx="5737320" cy="25462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6221880" y="4031640"/>
            <a:ext cx="5754240" cy="227520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46080" y="113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depends on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nucleotide context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583680" y="1737360"/>
            <a:ext cx="4205520" cy="228456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415080" y="1737360"/>
            <a:ext cx="4688280" cy="50266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5574600" y="4389120"/>
            <a:ext cx="6311160" cy="201024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152180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31520" y="2194560"/>
            <a:ext cx="5461200" cy="31046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6675120" y="2103120"/>
            <a:ext cx="5346720" cy="380124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7480" cy="37526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6562800" y="2286000"/>
            <a:ext cx="5229720" cy="267696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7480" cy="37526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080320" cy="248256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06200" y="260712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3. assessing mutation rate anomalies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74080" y="28440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093040" y="2008800"/>
            <a:ext cx="8250840" cy="3837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208600" y="6035040"/>
            <a:ext cx="172188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38080" y="14040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369240" y="4300200"/>
            <a:ext cx="5808240" cy="20815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6530760" y="1650240"/>
            <a:ext cx="5445360" cy="17305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65760" y="1672560"/>
            <a:ext cx="6230160" cy="223452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65760" y="1687680"/>
            <a:ext cx="5758200" cy="21463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1314000" y="4134240"/>
            <a:ext cx="4874040" cy="200700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6436800" y="1609920"/>
            <a:ext cx="5533920" cy="520416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838080" y="14040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854640" y="2193120"/>
            <a:ext cx="5629320" cy="325476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6976800" y="2252880"/>
            <a:ext cx="4663080" cy="369396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14040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554480" y="5970240"/>
            <a:ext cx="225540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018080" y="113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models are important in the discovery of cancer genes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36200" y="6126480"/>
            <a:ext cx="255420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Martinez-Jimenez et al.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 press (Nature Reviews Cancer)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549000" y="2011680"/>
            <a:ext cx="3380400" cy="39636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4480560" y="1882080"/>
            <a:ext cx="6729120" cy="428760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-72000" y="293040"/>
            <a:ext cx="1252548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Diffusion of observed mutations: </a:t>
            </a:r>
            <a:r>
              <a:rPr b="0" i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oncodriveCLUSTL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53000" y="2049480"/>
            <a:ext cx="11822400" cy="330624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7776000" y="5943600"/>
            <a:ext cx="365148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Arnedo-Pac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 10.1093/bioinformatics/btz501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293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mutation rate by nucleotide context is useful?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78280" y="2560320"/>
            <a:ext cx="11424600" cy="26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Binning by nucleotide context allows to break down mutagenesis into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common mutagenesis patterns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known as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are one step closer to a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causal biological interpretation of mutations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in terms of distinct (exogenous and endogenous) factors operative in the genome.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590480" y="5134320"/>
            <a:ext cx="9506880" cy="7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1152180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74080" y="185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Locally flat model: assessing neutral mutation rates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5610960" y="2261880"/>
            <a:ext cx="6306840" cy="35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Learn site-by-site mutation rates: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valid for CDS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neutral: correct for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locally flat: aware of chromatin determinants of mutation rate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205280" y="2232000"/>
            <a:ext cx="3233520" cy="319068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1205280" y="5425200"/>
            <a:ext cx="299844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Martincorena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https://doi.org/10.1016/j.cell.2017.09.042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-318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2265840" y="822960"/>
            <a:ext cx="7882560" cy="563364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38080" y="-318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793880" y="933120"/>
            <a:ext cx="8627040" cy="573876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-318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796320" y="1003680"/>
            <a:ext cx="6790680" cy="56635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7492680" y="5308920"/>
            <a:ext cx="4392000" cy="99792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8443440" y="2053080"/>
            <a:ext cx="2893320" cy="251712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38080" y="-66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303120" y="1162440"/>
            <a:ext cx="5729400" cy="30646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6492240" y="2892240"/>
            <a:ext cx="5207400" cy="359748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-174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517120" y="3238560"/>
            <a:ext cx="72190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870560" y="1371600"/>
            <a:ext cx="9401400" cy="47959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25880" y="4804560"/>
            <a:ext cx="5880960" cy="153180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79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38080" y="-174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517120" y="3238560"/>
            <a:ext cx="72190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978120" y="914400"/>
            <a:ext cx="4323960" cy="5576040"/>
          </a:xfrm>
          <a:prstGeom prst="rect">
            <a:avLst/>
          </a:prstGeom>
          <a:ln>
            <a:noFill/>
          </a:ln>
        </p:spPr>
      </p:pic>
      <p:sp>
        <p:nvSpPr>
          <p:cNvPr id="284" name="CustomShape 4"/>
          <p:cNvSpPr/>
          <p:nvPr/>
        </p:nvSpPr>
        <p:spPr>
          <a:xfrm>
            <a:off x="5370840" y="6244200"/>
            <a:ext cx="157716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400800" y="1828800"/>
            <a:ext cx="5333040" cy="3656160"/>
          </a:xfrm>
          <a:prstGeom prst="rect">
            <a:avLst/>
          </a:prstGeom>
          <a:ln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006200" y="260712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1006560" y="260748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4. Segregated mutational landscapes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-174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2517120" y="3238560"/>
            <a:ext cx="72190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217920" y="2011680"/>
            <a:ext cx="5937840" cy="352656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548640" y="1378800"/>
            <a:ext cx="5575320" cy="419652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38080" y="-174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2517120" y="3238560"/>
            <a:ext cx="72190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0080" y="1371600"/>
            <a:ext cx="5301000" cy="25092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6496560" y="1280160"/>
            <a:ext cx="5343120" cy="530100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855720" y="4480560"/>
            <a:ext cx="5542560" cy="177372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0" t="0" r="0" b="6338"/>
          <a:stretch/>
        </p:blipFill>
        <p:spPr>
          <a:xfrm>
            <a:off x="1136160" y="565200"/>
            <a:ext cx="10004400" cy="565056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31360" y="6309360"/>
            <a:ext cx="274140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Adapted from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  <a:hlinkClick r:id="rId2"/>
              </a:rPr>
              <a:t>https://loizoulab.org/research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by Carla Castignani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152180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946080" y="-102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nucleosome-covered DNA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2517120" y="3238560"/>
            <a:ext cx="72190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82880" y="2088360"/>
            <a:ext cx="3216240" cy="305172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3474720" y="1480320"/>
            <a:ext cx="5798880" cy="45237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9277200" y="4161960"/>
            <a:ext cx="2739600" cy="192780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4"/>
          <a:stretch/>
        </p:blipFill>
        <p:spPr>
          <a:xfrm>
            <a:off x="9277200" y="1472760"/>
            <a:ext cx="2592720" cy="191664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274320" y="6061680"/>
            <a:ext cx="301896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https://doi.org/10.1016/j.cell.2018.10.004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838080" y="-174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Decomposition of UV light exposure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951480" y="177048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517120" y="3238560"/>
            <a:ext cx="72190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2081520" y="1263600"/>
            <a:ext cx="8870040" cy="27226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2089440" y="4065840"/>
            <a:ext cx="8932680" cy="251748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875880" y="5787360"/>
            <a:ext cx="113436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006200" y="260712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"/>
          <p:cNvSpPr/>
          <p:nvPr/>
        </p:nvSpPr>
        <p:spPr>
          <a:xfrm>
            <a:off x="1006560" y="260748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5. Assessing similarity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286000" y="1554480"/>
            <a:ext cx="7494840" cy="526212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725040" y="1701000"/>
            <a:ext cx="5946840" cy="454680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6564240" y="2468880"/>
            <a:ext cx="5411160" cy="171144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divergence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640080" y="1828800"/>
            <a:ext cx="5711400" cy="421596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6490440" y="1828800"/>
            <a:ext cx="5484960" cy="392868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Cosine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606960" y="1418040"/>
            <a:ext cx="5150520" cy="514152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6566400" y="1828800"/>
            <a:ext cx="5317560" cy="365436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rcRect l="17705" t="0" r="0" b="0"/>
          <a:stretch/>
        </p:blipFill>
        <p:spPr>
          <a:xfrm>
            <a:off x="588600" y="2468880"/>
            <a:ext cx="5443200" cy="328860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rcRect l="16956" t="0" r="0" b="0"/>
          <a:stretch/>
        </p:blipFill>
        <p:spPr>
          <a:xfrm>
            <a:off x="6495120" y="2468880"/>
            <a:ext cx="5522400" cy="330624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920240" y="2011680"/>
            <a:ext cx="25570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8689680" y="1946880"/>
            <a:ext cx="118548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029200" y="6035040"/>
            <a:ext cx="255708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ICGC Melanoma Australia Cohort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731520" y="5969160"/>
            <a:ext cx="113436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and Cosine divergences in the 2-simplex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549440"/>
            <a:ext cx="29235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Centroid [1/3, 1/3, 1/3]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832320" y="6218280"/>
            <a:ext cx="18788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4305600" y="6217920"/>
            <a:ext cx="8708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457200" y="3912480"/>
            <a:ext cx="29235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Vertex [1, 0, 0]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6708240" y="2689920"/>
            <a:ext cx="29235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Point [1/2, 1/4, 1/4]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7299360" y="5240880"/>
            <a:ext cx="18788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0" name="CustomShape 8"/>
          <p:cNvSpPr/>
          <p:nvPr/>
        </p:nvSpPr>
        <p:spPr>
          <a:xfrm>
            <a:off x="10376640" y="5240520"/>
            <a:ext cx="8708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9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3291840" y="2014560"/>
            <a:ext cx="2636280" cy="187560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282960" y="2048400"/>
            <a:ext cx="2651400" cy="188604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3345120" y="4341240"/>
            <a:ext cx="2651400" cy="188604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365760" y="4415400"/>
            <a:ext cx="2559960" cy="182124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>
            <a:off x="9321120" y="3260520"/>
            <a:ext cx="2742840" cy="195120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6"/>
          <a:stretch/>
        </p:blipFill>
        <p:spPr>
          <a:xfrm>
            <a:off x="6708240" y="3278520"/>
            <a:ext cx="2765160" cy="196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920240" y="2011680"/>
            <a:ext cx="25570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8689680" y="1946880"/>
            <a:ext cx="118548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5029200" y="6035040"/>
            <a:ext cx="25570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Synthetic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rcRect l="14724" t="0" r="0" b="0"/>
          <a:stretch/>
        </p:blipFill>
        <p:spPr>
          <a:xfrm>
            <a:off x="6126480" y="2306880"/>
            <a:ext cx="5911920" cy="345060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rcRect l="14724" t="0" r="0" b="0"/>
          <a:stretch/>
        </p:blipFill>
        <p:spPr>
          <a:xfrm>
            <a:off x="135720" y="2306880"/>
            <a:ext cx="5934960" cy="3464280"/>
          </a:xfrm>
          <a:prstGeom prst="rect">
            <a:avLst/>
          </a:prstGeom>
          <a:ln>
            <a:noFill/>
          </a:ln>
        </p:spPr>
      </p:pic>
      <p:sp>
        <p:nvSpPr>
          <p:cNvPr id="364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82880" y="182880"/>
            <a:ext cx="117014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Somatic mutations are common in living cells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951480" y="1662480"/>
            <a:ext cx="10510200" cy="8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study of cancer genomes has revealed that somatic cells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can accumulate up to thousands of nucleotide substitutions.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917640" y="2710080"/>
            <a:ext cx="10483560" cy="381528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165240" y="6301080"/>
            <a:ext cx="193500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Sabarinathan, Pich et al. 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https://doi.org/10.1101/190330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152180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09480" y="112680"/>
            <a:ext cx="10968840" cy="12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assessing spectra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rcRect l="0" t="0" r="0" b="46123"/>
          <a:stretch/>
        </p:blipFill>
        <p:spPr>
          <a:xfrm>
            <a:off x="1384560" y="1632240"/>
            <a:ext cx="9914760" cy="374580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1372320" y="5616720"/>
            <a:ext cx="969012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to know whether we have deconstructed existing signatures or new ones?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81480" y="76680"/>
            <a:ext cx="10968840" cy="12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between random spectra?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4593600" y="2446560"/>
            <a:ext cx="5276160" cy="320076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5328720" y="1789560"/>
            <a:ext cx="3809520" cy="6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Prob to draw random profiles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with cosine higher than 0.8?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5234400" y="5576040"/>
            <a:ext cx="171324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956160" y="3405600"/>
            <a:ext cx="3469320" cy="93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Randomly drawing pairs of profiles from symmetric Dirichlet distributions.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09480" y="4680"/>
            <a:ext cx="10968840" cy="12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between random spectra and known signatures?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1865880" y="1404720"/>
            <a:ext cx="8465040" cy="252468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845360" y="4005720"/>
            <a:ext cx="8592840" cy="253656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734400" y="6152040"/>
            <a:ext cx="173196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861480" y="21600"/>
            <a:ext cx="109688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Assessing splits and mergers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1576800" y="1666800"/>
            <a:ext cx="9049320" cy="492516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7406640" y="6309360"/>
            <a:ext cx="450036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https://doi.org/10.1038/s41588-019-0525-5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1352160" y="1173600"/>
            <a:ext cx="346932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SignatureAnalyzer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5303520" y="1139040"/>
            <a:ext cx="346932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SigProfiler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006200" y="260712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1006560" y="260748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6. Final remarks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1006200" y="260712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"/>
          <p:cNvSpPr/>
          <p:nvPr/>
        </p:nvSpPr>
        <p:spPr>
          <a:xfrm>
            <a:off x="914400" y="2318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914400" y="1620720"/>
            <a:ext cx="9507240" cy="93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Morganella, S., et al. (2016). The topography of mutational processes in breast cancer genomes. Nature Communications 7, 1–11.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Frigola, J., et al. (2017). Reduced mutation rate in exons due to differential mismatch repair. Nature Genetics 49, 1684–1692.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Martincorena, I., et al. (2017). Universal Patterns of Selection in Cancer and Somatic Tissues. Cell 171, 1029-1041.e21.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Haradhvala, N.J., et al. (2018). Distinct mutational signatures characterize concurrent loss of polymerase proofreading and mismatch repair. Nature Communications 9, 1746.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(2018). Somatic and Germline Mutation Periodicity Follow the Orientation of the DNA Minor Groove around Nucleosomes. Cell 175, 1074-1087.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Arnedo-Pac, C., et al. (2019). OncodriveCLUSTL: a sequence-based clustering method to identify cancer drivers. Bioinformatics 35, 4788–4790.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(2019). The mutational footprints of cancer therapies. Nature Genetics 51, 1732–1740.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11338560" y="6397920"/>
            <a:ext cx="4888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74080" y="7704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651760" y="222804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090080" y="1214640"/>
            <a:ext cx="4009680" cy="54050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486400" y="1410480"/>
            <a:ext cx="5997600" cy="50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Mutation rate shows variability across the genome at different scales.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known determinants of mutation rate are related to: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gene expression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replication timing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DNA-bound TF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nucleosome positioning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histone modifications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transient non-B-DNA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152180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74080" y="-66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2651760" y="222804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0" t="0" r="0" b="40420"/>
          <a:stretch/>
        </p:blipFill>
        <p:spPr>
          <a:xfrm>
            <a:off x="1463400" y="1136160"/>
            <a:ext cx="9415440" cy="31496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296720" y="4389120"/>
            <a:ext cx="9506880" cy="197172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2085840" y="4150800"/>
            <a:ext cx="193500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Polak et al. doi:10.1038/nature14221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2174400" y="6068160"/>
            <a:ext cx="193500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Lawrence et al.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doi:10.1038/nature12213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1521800" y="6397560"/>
            <a:ext cx="305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74080" y="-66960"/>
            <a:ext cx="1051020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Session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2651760" y="2228040"/>
            <a:ext cx="10510200" cy="35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1521800" y="6397560"/>
            <a:ext cx="4568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1368720" y="2147760"/>
            <a:ext cx="9966240" cy="29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Data (counts) → Spectra (probabilities)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Spectra → Site-by-site mutation rate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Mutation rate → Mutational variability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Breaking down single mutations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The use of spectra similarity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</TotalTime>
  <Application>LibreOffice/6.0.7.3$Linux_X86_64 LibreOffice_project/00m0$Build-3</Application>
  <Words>201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2020-05-20T02:58:52Z</dcterms:created>
  <dc:creator>steve rozen</dc:creator>
  <dc:description/>
  <dc:language>en-US</dc:language>
  <cp:lastModifiedBy/>
  <dcterms:modified xsi:type="dcterms:W3CDTF">2020-07-10T16:02:46Z</dcterms:modified>
  <cp:revision>199</cp:revision>
  <dc:subject/>
  <dc:title>Mutational signature analysis pipelines, machine learning, and benchmarking on synthetic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